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5" r:id="rId4"/>
    <p:sldId id="274" r:id="rId5"/>
    <p:sldId id="265" r:id="rId6"/>
    <p:sldId id="258" r:id="rId7"/>
    <p:sldId id="259" r:id="rId8"/>
    <p:sldId id="260" r:id="rId9"/>
    <p:sldId id="261" r:id="rId10"/>
    <p:sldId id="269" r:id="rId11"/>
    <p:sldId id="262" r:id="rId12"/>
    <p:sldId id="263" r:id="rId13"/>
    <p:sldId id="264" r:id="rId14"/>
    <p:sldId id="270" r:id="rId15"/>
    <p:sldId id="271" r:id="rId16"/>
    <p:sldId id="272" r:id="rId17"/>
    <p:sldId id="273" r:id="rId18"/>
    <p:sldId id="266" r:id="rId19"/>
    <p:sldId id="267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8/14/2019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8/14/2019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8/14/2019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8/14/2019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8/14/2019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/>
              <a:t>EPC Contract – Pre-bid Meeting Presentation</a:t>
            </a:r>
          </a:p>
        </p:txBody>
      </p:sp>
      <p:pic>
        <p:nvPicPr>
          <p:cNvPr id="4" name="Picture 3" descr="DG logo letterhead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311215" y="284810"/>
            <a:ext cx="3048000" cy="1009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409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NZ" dirty="0"/>
              <a:t>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/>
              <a:t>The ESIA and the associated ESMP are very important documents for the Project</a:t>
            </a:r>
          </a:p>
          <a:p>
            <a:r>
              <a:rPr lang="en-NZ" dirty="0"/>
              <a:t>The ESMP addressed all the issue raised in the ESIA</a:t>
            </a:r>
          </a:p>
          <a:p>
            <a:r>
              <a:rPr lang="en-NZ" dirty="0"/>
              <a:t>The ESMP therefore dictates the requirements for all mitigation measures</a:t>
            </a:r>
          </a:p>
          <a:p>
            <a:r>
              <a:rPr lang="en-NZ" dirty="0"/>
              <a:t>Some of these are for the DGDC to attend to</a:t>
            </a:r>
          </a:p>
          <a:p>
            <a:r>
              <a:rPr lang="en-NZ" dirty="0"/>
              <a:t>The rest (the bulk of them) are under the EPC contractor’s responsibility and hence are included in the </a:t>
            </a:r>
            <a:r>
              <a:rPr lang="en-NZ" dirty="0" err="1"/>
              <a:t>RfB</a:t>
            </a:r>
            <a:endParaRPr lang="en-NZ" dirty="0"/>
          </a:p>
          <a:p>
            <a:r>
              <a:rPr lang="en-NZ" dirty="0"/>
              <a:t>The DGDC will monitor the EPC contractor very closely to ensure compliance.  Failure to comply will have serious consequences</a:t>
            </a:r>
          </a:p>
        </p:txBody>
      </p:sp>
      <p:pic>
        <p:nvPicPr>
          <p:cNvPr id="4" name="Picture 3" descr="DG logo letterhead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7001853" y="452718"/>
            <a:ext cx="3048000" cy="1009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236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NZ" dirty="0"/>
              <a:t>DOMLECs involvement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DOMLEC is Dominica’s privately owned electricity generation and distribution company</a:t>
            </a:r>
          </a:p>
          <a:p>
            <a:r>
              <a:rPr lang="en-NZ" dirty="0"/>
              <a:t>It is currently the sole generator and distributor (apart from some small scale solar installations)</a:t>
            </a:r>
          </a:p>
          <a:p>
            <a:r>
              <a:rPr lang="en-NZ" dirty="0"/>
              <a:t>The DGDC has a provisional Power Purchase Agreement (PPA) agreed with DOMLEC</a:t>
            </a:r>
          </a:p>
          <a:p>
            <a:r>
              <a:rPr lang="en-NZ" dirty="0"/>
              <a:t>DOMLEC and the DGDC are subject to the regulation by the Independent Regulatory Commission (IRC)</a:t>
            </a:r>
          </a:p>
          <a:p>
            <a:r>
              <a:rPr lang="en-NZ" dirty="0"/>
              <a:t>DOMLEC will be installing the interconnection between the local Laudat hydro station and the project</a:t>
            </a:r>
          </a:p>
        </p:txBody>
      </p:sp>
      <p:pic>
        <p:nvPicPr>
          <p:cNvPr id="4" name="Picture 3" descr="DG logo letterhead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7001853" y="452718"/>
            <a:ext cx="3048000" cy="1009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352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NZ" dirty="0"/>
              <a:t>Land acquisition</a:t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/>
              <a:t>Wellpads</a:t>
            </a:r>
            <a:r>
              <a:rPr lang="en-NZ" dirty="0"/>
              <a:t> were acquired by GoCD and are transferred to DGDC</a:t>
            </a:r>
          </a:p>
          <a:p>
            <a:r>
              <a:rPr lang="en-NZ" dirty="0"/>
              <a:t>DGDC has spent considerable time refining the project concept design to minimise the numbers of private land owners affected</a:t>
            </a:r>
          </a:p>
          <a:p>
            <a:r>
              <a:rPr lang="en-NZ" dirty="0"/>
              <a:t>GoCD is in process of acquiring the land for the project</a:t>
            </a:r>
          </a:p>
          <a:p>
            <a:r>
              <a:rPr lang="en-NZ" dirty="0"/>
              <a:t>Only certain pieces of lands or certain titles are required for the project and are to be acquired</a:t>
            </a:r>
          </a:p>
          <a:p>
            <a:r>
              <a:rPr lang="en-NZ" dirty="0"/>
              <a:t>This is the reason the </a:t>
            </a:r>
            <a:r>
              <a:rPr lang="en-NZ" dirty="0" err="1"/>
              <a:t>RfB</a:t>
            </a:r>
            <a:r>
              <a:rPr lang="en-NZ" dirty="0"/>
              <a:t> specially defines the Site; in some cases the DGDC has requested the GoCD to only acquire a corridor of land (for the bulk of the reinjection pipe this is the case)</a:t>
            </a:r>
          </a:p>
          <a:p>
            <a:r>
              <a:rPr lang="en-NZ" dirty="0"/>
              <a:t>EPC contractor must therefore, stay within the Site</a:t>
            </a:r>
          </a:p>
        </p:txBody>
      </p:sp>
      <p:pic>
        <p:nvPicPr>
          <p:cNvPr id="4" name="Picture 3" descr="DG logo letterhead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7001853" y="452718"/>
            <a:ext cx="3048000" cy="1009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116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NZ" dirty="0"/>
              <a:t>O&amp;M contract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DGDC will separately contract for Operations and Maintenance (O&amp;M) of the plant</a:t>
            </a:r>
          </a:p>
          <a:p>
            <a:r>
              <a:rPr lang="en-NZ" dirty="0"/>
              <a:t>Aim is to engage O&amp;M contractor approx. six month prior to Operational Acceptance for first portion of contract</a:t>
            </a:r>
          </a:p>
          <a:p>
            <a:r>
              <a:rPr lang="en-NZ" dirty="0"/>
              <a:t>O&amp;M contractor’s staff to be trained by EPC contractor as though they are the Employers staff</a:t>
            </a:r>
          </a:p>
          <a:p>
            <a:r>
              <a:rPr lang="en-NZ" dirty="0"/>
              <a:t>EPC contract requires two years of support of the O&amp;M contractor post Operational Acceptance of the second (&amp; final) portion of the EPC contract</a:t>
            </a:r>
          </a:p>
        </p:txBody>
      </p:sp>
      <p:pic>
        <p:nvPicPr>
          <p:cNvPr id="4" name="Picture 3" descr="DG logo letterhead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7001853" y="452718"/>
            <a:ext cx="3048000" cy="1009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232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NZ" dirty="0" err="1"/>
              <a:t>RfB</a:t>
            </a:r>
            <a:r>
              <a:rPr lang="en-NZ" dirty="0"/>
              <a:t> Document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NZ" dirty="0"/>
              <a:t>The </a:t>
            </a:r>
            <a:r>
              <a:rPr lang="en-NZ" dirty="0" err="1"/>
              <a:t>RfB</a:t>
            </a:r>
            <a:r>
              <a:rPr lang="en-NZ" dirty="0"/>
              <a:t> follows the prescribed World Bank format </a:t>
            </a:r>
          </a:p>
          <a:p>
            <a:pPr marL="0" indent="0">
              <a:buNone/>
            </a:pPr>
            <a:endParaRPr lang="en-NZ" dirty="0"/>
          </a:p>
          <a:p>
            <a:r>
              <a:rPr lang="en-NZ" dirty="0"/>
              <a:t>Part 1 has the rules that govern the  submission and evaluation of the bids.  It includes the documents that are required, and a commentary on how the Employer will evaluate the bids,</a:t>
            </a:r>
          </a:p>
          <a:p>
            <a:pPr marL="0" indent="0">
              <a:buNone/>
            </a:pPr>
            <a:endParaRPr lang="en-AU" dirty="0"/>
          </a:p>
          <a:p>
            <a:r>
              <a:rPr lang="en-NZ" dirty="0"/>
              <a:t>Part 2 is the Employer’s Requirements, setting out the technical specifications that need to be met by the contractor.</a:t>
            </a:r>
          </a:p>
          <a:p>
            <a:pPr marL="0" indent="0">
              <a:buNone/>
            </a:pPr>
            <a:endParaRPr lang="en-AU" dirty="0"/>
          </a:p>
          <a:p>
            <a:r>
              <a:rPr lang="en-NZ" dirty="0"/>
              <a:t>Part 3 are the Conditions of Contract - the rules that govern the administration of the contract between the Employer and the Contractor</a:t>
            </a:r>
            <a:endParaRPr lang="en-AU" dirty="0"/>
          </a:p>
          <a:p>
            <a:endParaRPr lang="en-NZ" dirty="0"/>
          </a:p>
        </p:txBody>
      </p:sp>
      <p:pic>
        <p:nvPicPr>
          <p:cNvPr id="4" name="Picture 3" descr="DG logo letterhead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7001853" y="452718"/>
            <a:ext cx="3048000" cy="1009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3100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NZ" dirty="0" err="1"/>
              <a:t>RfB</a:t>
            </a:r>
            <a:r>
              <a:rPr lang="en-NZ" dirty="0"/>
              <a:t> </a:t>
            </a:r>
            <a:r>
              <a:rPr lang="en-NZ" dirty="0" smtClean="0"/>
              <a:t>Highlights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701210"/>
            <a:ext cx="8946541" cy="4547190"/>
          </a:xfrm>
        </p:spPr>
        <p:txBody>
          <a:bodyPr>
            <a:normAutofit lnSpcReduction="10000"/>
          </a:bodyPr>
          <a:lstStyle/>
          <a:p>
            <a:r>
              <a:rPr lang="en-NZ" dirty="0"/>
              <a:t>Ref ITB13, the only alternative  is steam turbine plant vs binary plant</a:t>
            </a:r>
          </a:p>
          <a:p>
            <a:r>
              <a:rPr lang="en-NZ" dirty="0"/>
              <a:t>The qualification criteria are go / no go. There is no room for judgement</a:t>
            </a:r>
          </a:p>
          <a:p>
            <a:r>
              <a:rPr lang="en-NZ" dirty="0"/>
              <a:t>Bids will be rejected if not substantive</a:t>
            </a:r>
          </a:p>
          <a:p>
            <a:r>
              <a:rPr lang="en-NZ" dirty="0"/>
              <a:t>Price Schedules 1, 3, &amp; 4 are quite detailed. Full completion is required</a:t>
            </a:r>
          </a:p>
          <a:p>
            <a:r>
              <a:rPr lang="en-NZ" dirty="0"/>
              <a:t>Technical Schedules are also detailed and require full completion</a:t>
            </a:r>
          </a:p>
          <a:p>
            <a:r>
              <a:rPr lang="en-NZ" dirty="0"/>
              <a:t>The evaluation criteria are quite straightforward as set out in ITB Section 1E</a:t>
            </a:r>
          </a:p>
          <a:p>
            <a:r>
              <a:rPr lang="en-NZ" dirty="0"/>
              <a:t>When designing the layout, the power plant is to be </a:t>
            </a:r>
            <a:r>
              <a:rPr lang="en-NZ" dirty="0" smtClean="0"/>
              <a:t>centred </a:t>
            </a:r>
            <a:r>
              <a:rPr lang="en-NZ" dirty="0"/>
              <a:t>within the </a:t>
            </a:r>
            <a:r>
              <a:rPr lang="en-NZ" dirty="0" smtClean="0"/>
              <a:t>associated land title </a:t>
            </a:r>
            <a:r>
              <a:rPr lang="en-NZ" dirty="0"/>
              <a:t>boundary. </a:t>
            </a:r>
            <a:r>
              <a:rPr lang="en-NZ" dirty="0" smtClean="0"/>
              <a:t> We do not want any deviation from this (to maintain buffer to adjacent lands)</a:t>
            </a:r>
          </a:p>
          <a:p>
            <a:r>
              <a:rPr lang="en-NZ" dirty="0" smtClean="0"/>
              <a:t>Attention is drawn to Part 1, Section VI, Fraud and Corruption</a:t>
            </a:r>
            <a:endParaRPr lang="en-NZ" dirty="0" smtClean="0"/>
          </a:p>
          <a:p>
            <a:endParaRPr lang="en-NZ" dirty="0"/>
          </a:p>
          <a:p>
            <a:endParaRPr lang="en-NZ" dirty="0"/>
          </a:p>
          <a:p>
            <a:endParaRPr lang="en-NZ" dirty="0"/>
          </a:p>
        </p:txBody>
      </p:sp>
      <p:pic>
        <p:nvPicPr>
          <p:cNvPr id="4" name="Picture 3" descr="DG logo letterhead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7001853" y="452718"/>
            <a:ext cx="3048000" cy="1009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7617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NZ"/>
              <a:t>Expected Timeline</a:t>
            </a:r>
            <a:endParaRPr lang="en-NZ" dirty="0"/>
          </a:p>
        </p:txBody>
      </p:sp>
      <p:pic>
        <p:nvPicPr>
          <p:cNvPr id="4" name="Picture 3" descr="DG logo letterhead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7001853" y="452718"/>
            <a:ext cx="3048000" cy="1009015"/>
          </a:xfrm>
          <a:prstGeom prst="rect">
            <a:avLst/>
          </a:prstGeom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xmlns="" id="{E411A52D-6ECD-44AC-A4E9-CD2FE3D59D93}"/>
              </a:ext>
            </a:extLst>
          </p:cNvPr>
          <p:cNvSpPr/>
          <p:nvPr/>
        </p:nvSpPr>
        <p:spPr>
          <a:xfrm>
            <a:off x="413657" y="3594318"/>
            <a:ext cx="9013372" cy="850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Left Brace 5">
            <a:extLst>
              <a:ext uri="{FF2B5EF4-FFF2-40B4-BE49-F238E27FC236}">
                <a16:creationId xmlns:a16="http://schemas.microsoft.com/office/drawing/2014/main" xmlns="" id="{BBBD3B3B-44C3-4243-8E1C-5F401DB017F5}"/>
              </a:ext>
            </a:extLst>
          </p:cNvPr>
          <p:cNvSpPr/>
          <p:nvPr/>
        </p:nvSpPr>
        <p:spPr>
          <a:xfrm rot="5400000">
            <a:off x="1688568" y="1733394"/>
            <a:ext cx="541719" cy="3091543"/>
          </a:xfrm>
          <a:prstGeom prst="leftBrac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BC43B6D-9B53-485B-9080-8E14DADAE808}"/>
              </a:ext>
            </a:extLst>
          </p:cNvPr>
          <p:cNvSpPr/>
          <p:nvPr/>
        </p:nvSpPr>
        <p:spPr>
          <a:xfrm>
            <a:off x="770547" y="1455077"/>
            <a:ext cx="4419601" cy="1824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b="1" dirty="0"/>
              <a:t>Bid Period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</a:pPr>
            <a:r>
              <a:rPr lang="en-NZ" sz="1700" dirty="0">
                <a:latin typeface="+mj-lt"/>
                <a:ea typeface="+mj-ea"/>
                <a:cs typeface="+mj-cs"/>
              </a:rPr>
              <a:t>3 months : 22 July to 22 October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</a:pPr>
            <a:r>
              <a:rPr lang="en-NZ" sz="1700" dirty="0">
                <a:latin typeface="+mj-lt"/>
                <a:ea typeface="+mj-ea"/>
                <a:cs typeface="+mj-cs"/>
              </a:rPr>
              <a:t>Clarification submission / response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</a:pPr>
            <a:r>
              <a:rPr lang="en-NZ" sz="1700" dirty="0">
                <a:latin typeface="+mj-lt"/>
                <a:ea typeface="+mj-ea"/>
                <a:cs typeface="+mj-cs"/>
              </a:rPr>
              <a:t>Site visits / inspections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</a:pPr>
            <a:endParaRPr lang="en-NZ" sz="1700" dirty="0"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6D5C365-EB06-4F58-87F2-3843541F7541}"/>
              </a:ext>
            </a:extLst>
          </p:cNvPr>
          <p:cNvSpPr/>
          <p:nvPr/>
        </p:nvSpPr>
        <p:spPr>
          <a:xfrm>
            <a:off x="2582346" y="5250583"/>
            <a:ext cx="4506686" cy="733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b="1" dirty="0"/>
              <a:t>Evaluation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</a:pPr>
            <a:r>
              <a:rPr lang="en-NZ" sz="1700" dirty="0">
                <a:latin typeface="+mj-lt"/>
                <a:ea typeface="+mj-ea"/>
                <a:cs typeface="+mj-cs"/>
              </a:rPr>
              <a:t>5 weeks : 23 October to 29 November</a:t>
            </a: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xmlns="" id="{D465B11F-4EEE-4965-A4A3-CCDD15FDDB96}"/>
              </a:ext>
            </a:extLst>
          </p:cNvPr>
          <p:cNvSpPr/>
          <p:nvPr/>
        </p:nvSpPr>
        <p:spPr>
          <a:xfrm rot="16200000">
            <a:off x="4143298" y="3957642"/>
            <a:ext cx="541719" cy="1817914"/>
          </a:xfrm>
          <a:prstGeom prst="leftBrac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xmlns="" id="{BC627BA0-9CB7-4BC1-B100-8205A38DA9C2}"/>
              </a:ext>
            </a:extLst>
          </p:cNvPr>
          <p:cNvSpPr/>
          <p:nvPr/>
        </p:nvSpPr>
        <p:spPr>
          <a:xfrm rot="5400000">
            <a:off x="5986569" y="2364562"/>
            <a:ext cx="541719" cy="1817914"/>
          </a:xfrm>
          <a:prstGeom prst="leftBrac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6084CD2-63DD-4765-85D9-ECA2BCB05BD7}"/>
              </a:ext>
            </a:extLst>
          </p:cNvPr>
          <p:cNvSpPr/>
          <p:nvPr/>
        </p:nvSpPr>
        <p:spPr>
          <a:xfrm>
            <a:off x="5190148" y="2207426"/>
            <a:ext cx="5009766" cy="1096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b="1" dirty="0"/>
              <a:t>WB Approval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</a:pPr>
            <a:r>
              <a:rPr lang="en-NZ" sz="1700" dirty="0">
                <a:latin typeface="+mj-lt"/>
                <a:ea typeface="+mj-ea"/>
                <a:cs typeface="+mj-cs"/>
              </a:rPr>
              <a:t>3 weeks : 2 December to 20 December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</a:pPr>
            <a:endParaRPr lang="en-NZ" sz="1700" dirty="0">
              <a:latin typeface="+mj-lt"/>
              <a:ea typeface="+mj-ea"/>
              <a:cs typeface="+mj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23943C9F-6818-49EB-8A32-FA447D07AEA4}"/>
              </a:ext>
            </a:extLst>
          </p:cNvPr>
          <p:cNvSpPr/>
          <p:nvPr/>
        </p:nvSpPr>
        <p:spPr>
          <a:xfrm>
            <a:off x="7391400" y="5276353"/>
            <a:ext cx="4800600" cy="1096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b="1" dirty="0"/>
              <a:t>Standstill Period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</a:pPr>
            <a:r>
              <a:rPr lang="en-NZ" sz="1700" dirty="0">
                <a:latin typeface="+mj-lt"/>
                <a:ea typeface="+mj-ea"/>
                <a:cs typeface="+mj-cs"/>
              </a:rPr>
              <a:t>2 weeks : 23 December to 3 January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</a:pPr>
            <a:endParaRPr lang="en-NZ" sz="1700" dirty="0">
              <a:latin typeface="+mj-lt"/>
              <a:ea typeface="+mj-ea"/>
              <a:cs typeface="+mj-cs"/>
            </a:endParaRP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xmlns="" id="{0911AA66-73A4-4914-9492-8D8043C64199}"/>
              </a:ext>
            </a:extLst>
          </p:cNvPr>
          <p:cNvSpPr/>
          <p:nvPr/>
        </p:nvSpPr>
        <p:spPr>
          <a:xfrm rot="16200000">
            <a:off x="7804484" y="3952633"/>
            <a:ext cx="541719" cy="1817914"/>
          </a:xfrm>
          <a:prstGeom prst="leftBrac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91C0709E-BB8B-420B-9430-A22AF1F64FFF}"/>
              </a:ext>
            </a:extLst>
          </p:cNvPr>
          <p:cNvSpPr/>
          <p:nvPr/>
        </p:nvSpPr>
        <p:spPr>
          <a:xfrm>
            <a:off x="9722840" y="3612873"/>
            <a:ext cx="2207903" cy="733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b="1" dirty="0"/>
              <a:t>Contract Award</a:t>
            </a:r>
            <a:endParaRPr lang="en-NZ" sz="1700" dirty="0">
              <a:latin typeface="+mj-lt"/>
              <a:ea typeface="+mj-ea"/>
              <a:cs typeface="+mj-cs"/>
            </a:endParaRP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</a:pPr>
            <a:r>
              <a:rPr lang="en-NZ" sz="1700" dirty="0">
                <a:latin typeface="+mj-lt"/>
                <a:ea typeface="+mj-ea"/>
                <a:cs typeface="+mj-cs"/>
              </a:rPr>
              <a:t>6 January 2020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1433600C-0BFE-4343-AE1F-0E868B0A9594}"/>
              </a:ext>
            </a:extLst>
          </p:cNvPr>
          <p:cNvSpPr/>
          <p:nvPr/>
        </p:nvSpPr>
        <p:spPr>
          <a:xfrm>
            <a:off x="1295398" y="3794717"/>
            <a:ext cx="12869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b="1" dirty="0"/>
              <a:t>Bid Period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E2906693-FAF9-4412-A253-A7285F7C2B19}"/>
              </a:ext>
            </a:extLst>
          </p:cNvPr>
          <p:cNvSpPr/>
          <p:nvPr/>
        </p:nvSpPr>
        <p:spPr>
          <a:xfrm>
            <a:off x="3770683" y="3794717"/>
            <a:ext cx="14194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b="1" dirty="0"/>
              <a:t>Evaluation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BBAA968D-AA4B-46CE-A8D6-892DA599C8B1}"/>
              </a:ext>
            </a:extLst>
          </p:cNvPr>
          <p:cNvSpPr/>
          <p:nvPr/>
        </p:nvSpPr>
        <p:spPr>
          <a:xfrm>
            <a:off x="5443736" y="3794717"/>
            <a:ext cx="17226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b="1" dirty="0"/>
              <a:t>WB Approval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82DF2598-DB85-4881-9E73-0F97D102657E}"/>
              </a:ext>
            </a:extLst>
          </p:cNvPr>
          <p:cNvSpPr/>
          <p:nvPr/>
        </p:nvSpPr>
        <p:spPr>
          <a:xfrm>
            <a:off x="7166386" y="3794717"/>
            <a:ext cx="19367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b="1" dirty="0"/>
              <a:t>Standstill Period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91C0709E-BB8B-420B-9430-A22AF1F64FFF}"/>
              </a:ext>
            </a:extLst>
          </p:cNvPr>
          <p:cNvSpPr/>
          <p:nvPr/>
        </p:nvSpPr>
        <p:spPr>
          <a:xfrm>
            <a:off x="509130" y="6188397"/>
            <a:ext cx="41464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b="1" dirty="0"/>
              <a:t>All dates are subject to change</a:t>
            </a:r>
            <a:endParaRPr lang="en-NZ" sz="17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412426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NZ" dirty="0"/>
              <a:t>Contract execution</a:t>
            </a:r>
            <a:br>
              <a:rPr lang="en-NZ" dirty="0"/>
            </a:br>
            <a:r>
              <a:rPr lang="en-NZ" dirty="0"/>
              <a:t>&amp; Jacobs role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NZ" dirty="0"/>
              <a:t>Mark Tomkins – Contracted to DGDC (separate to Jacobs) and nominated as Project Manager in the Contract</a:t>
            </a:r>
          </a:p>
          <a:p>
            <a:r>
              <a:rPr lang="en-NZ" dirty="0"/>
              <a:t>Jacobs are engaged directly to DGDC as their owners engineer</a:t>
            </a:r>
          </a:p>
          <a:p>
            <a:r>
              <a:rPr lang="en-NZ" dirty="0"/>
              <a:t>Jacobs role to provide engineering and construction support during procurement, construction and commissioning to DGDC</a:t>
            </a:r>
          </a:p>
          <a:p>
            <a:r>
              <a:rPr lang="en-NZ" dirty="0"/>
              <a:t>Jacobs will support DGDC and be appointed the Project Manager’s designated representative for selected activities for certain events throughout</a:t>
            </a:r>
          </a:p>
          <a:p>
            <a:r>
              <a:rPr lang="en-NZ" dirty="0"/>
              <a:t>Jacobs involvement includes:</a:t>
            </a:r>
          </a:p>
          <a:p>
            <a:pPr lvl="1"/>
            <a:r>
              <a:rPr lang="en-NZ" dirty="0"/>
              <a:t>Document submission and review procedure</a:t>
            </a:r>
          </a:p>
          <a:p>
            <a:pPr lvl="1"/>
            <a:r>
              <a:rPr lang="en-NZ" dirty="0"/>
              <a:t>Certain construction / factory inspection / supervision and testing events</a:t>
            </a:r>
          </a:p>
          <a:p>
            <a:pPr lvl="1"/>
            <a:r>
              <a:rPr lang="en-NZ" dirty="0"/>
              <a:t>Commissioning and performance testing</a:t>
            </a:r>
          </a:p>
          <a:p>
            <a:r>
              <a:rPr lang="en-NZ" dirty="0"/>
              <a:t>Jacobs will have a site presence to undertake supervision activities during construction and commissioning including: Senior Resident Engineer, Civil Resident Engineer, Electrical &amp; C&amp;I Engineer and Commissioning Engineers</a:t>
            </a:r>
          </a:p>
          <a:p>
            <a:endParaRPr lang="en-NZ" dirty="0"/>
          </a:p>
        </p:txBody>
      </p:sp>
      <p:pic>
        <p:nvPicPr>
          <p:cNvPr id="4" name="Picture 3" descr="DG logo letterhead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7001853" y="452718"/>
            <a:ext cx="3048000" cy="1009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1523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H&amp;S for Site Visit - Hazards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/>
              <a:t>H</a:t>
            </a:r>
            <a:r>
              <a:rPr lang="en-NZ" baseline="-25000" dirty="0"/>
              <a:t>2</a:t>
            </a:r>
            <a:r>
              <a:rPr lang="en-NZ" dirty="0"/>
              <a:t>S</a:t>
            </a:r>
          </a:p>
          <a:p>
            <a:pPr lvl="1"/>
            <a:r>
              <a:rPr lang="en-NZ" dirty="0"/>
              <a:t>Hydrogen Sulphide extremely toxic and dangerous</a:t>
            </a:r>
          </a:p>
          <a:p>
            <a:pPr lvl="1"/>
            <a:r>
              <a:rPr lang="en-NZ" dirty="0"/>
              <a:t>Colourless, Flammable, Heavier than air (stays in low points)</a:t>
            </a:r>
          </a:p>
          <a:p>
            <a:pPr lvl="1"/>
            <a:r>
              <a:rPr lang="en-NZ" dirty="0"/>
              <a:t>Rapidly dispersed by wind or air</a:t>
            </a:r>
          </a:p>
          <a:p>
            <a:pPr lvl="1"/>
            <a:r>
              <a:rPr lang="en-NZ" dirty="0"/>
              <a:t>Below 100ppm pungent smell</a:t>
            </a:r>
          </a:p>
          <a:p>
            <a:pPr lvl="1"/>
            <a:r>
              <a:rPr lang="en-NZ" dirty="0"/>
              <a:t>Over 100ppm no smell is detected, paralysis of olfactory nerve</a:t>
            </a:r>
          </a:p>
          <a:p>
            <a:pPr lvl="1"/>
            <a:r>
              <a:rPr lang="en-NZ" dirty="0"/>
              <a:t>15-50ppm - long term exposure - will cause headaches, nausea</a:t>
            </a:r>
          </a:p>
          <a:p>
            <a:pPr lvl="1"/>
            <a:r>
              <a:rPr lang="en-NZ" dirty="0"/>
              <a:t>50-200ppm - short term exposure - fatal</a:t>
            </a:r>
          </a:p>
          <a:p>
            <a:pPr lvl="1"/>
            <a:r>
              <a:rPr lang="en-NZ" dirty="0"/>
              <a:t>1000ppm or above - one breath enough to kill</a:t>
            </a:r>
          </a:p>
          <a:p>
            <a:pPr lvl="1"/>
            <a:r>
              <a:rPr lang="en-NZ" dirty="0" err="1"/>
              <a:t>Wotten</a:t>
            </a:r>
            <a:r>
              <a:rPr lang="en-NZ" dirty="0"/>
              <a:t> Waven wellpad has high </a:t>
            </a:r>
            <a:r>
              <a:rPr lang="en-NZ"/>
              <a:t>H</a:t>
            </a:r>
            <a:r>
              <a:rPr lang="en-NZ" baseline="-25000"/>
              <a:t>2</a:t>
            </a:r>
            <a:r>
              <a:rPr lang="en-NZ"/>
              <a:t>S levels.  </a:t>
            </a:r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8022706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H&amp;S for Site Visit - Hazards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err="1"/>
              <a:t>Wellpads</a:t>
            </a:r>
            <a:r>
              <a:rPr lang="en-NZ" dirty="0"/>
              <a:t> have deep sumps filled with water, not always fenced – do not approach closer than 1m to edge</a:t>
            </a:r>
          </a:p>
          <a:p>
            <a:r>
              <a:rPr lang="en-NZ" dirty="0"/>
              <a:t>Wellhead cellars – mostly fenced off, but those that are not – do not approach closer than 1m to edge</a:t>
            </a:r>
          </a:p>
          <a:p>
            <a:r>
              <a:rPr lang="en-NZ" dirty="0"/>
              <a:t>Walking paths – usual under-foot hazards, loose rocks, fallen trees, vines, hidden holes.  DGDC has cleared most paths for sire visits, but care must be taken – WATCH where you are walking.  If you want to look around, STOP walking and then look</a:t>
            </a:r>
          </a:p>
          <a:p>
            <a:pPr marL="0" indent="0">
              <a:buNone/>
            </a:pPr>
            <a:endParaRPr lang="en-NZ" dirty="0"/>
          </a:p>
          <a:p>
            <a:endParaRPr lang="en-NZ" dirty="0"/>
          </a:p>
          <a:p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274258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NZ" dirty="0" smtClean="0"/>
              <a:t>Agenda</a:t>
            </a: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 smtClean="0"/>
              <a:t>14</a:t>
            </a:r>
            <a:r>
              <a:rPr lang="en-NZ" baseline="30000" dirty="0" smtClean="0"/>
              <a:t>th</a:t>
            </a:r>
            <a:r>
              <a:rPr lang="en-NZ" dirty="0" smtClean="0"/>
              <a:t> August</a:t>
            </a:r>
          </a:p>
          <a:p>
            <a:pPr lvl="1"/>
            <a:r>
              <a:rPr lang="en-NZ" dirty="0" smtClean="0"/>
              <a:t>Lunch requirements – show of hands: fish, meat or vegetarian </a:t>
            </a:r>
          </a:p>
          <a:p>
            <a:pPr lvl="1"/>
            <a:r>
              <a:rPr lang="en-NZ" dirty="0" smtClean="0"/>
              <a:t>Introductions to DGDC and Jacobs</a:t>
            </a:r>
          </a:p>
          <a:p>
            <a:pPr lvl="1"/>
            <a:r>
              <a:rPr lang="en-NZ" dirty="0" smtClean="0"/>
              <a:t>Presentations by DGDC and Jacobs</a:t>
            </a:r>
          </a:p>
          <a:p>
            <a:pPr lvl="1"/>
            <a:r>
              <a:rPr lang="en-NZ" dirty="0" smtClean="0"/>
              <a:t>Brief discussion on tax/duty exemptions</a:t>
            </a:r>
          </a:p>
          <a:p>
            <a:pPr lvl="1"/>
            <a:r>
              <a:rPr lang="en-NZ" dirty="0" smtClean="0"/>
              <a:t>Introductions to Solid Waste and Environment and Health</a:t>
            </a:r>
          </a:p>
          <a:p>
            <a:pPr lvl="1"/>
            <a:r>
              <a:rPr lang="en-NZ" dirty="0" smtClean="0"/>
              <a:t>Check PPE</a:t>
            </a:r>
          </a:p>
          <a:p>
            <a:pPr lvl="1"/>
            <a:r>
              <a:rPr lang="en-NZ" dirty="0" smtClean="0"/>
              <a:t>Bus to Lunch (provided by DGDC)</a:t>
            </a:r>
          </a:p>
          <a:p>
            <a:pPr lvl="1"/>
            <a:r>
              <a:rPr lang="en-NZ" dirty="0" smtClean="0"/>
              <a:t>Bus to site visit of Power Plant site and first section reinjection line including suspension bridge site</a:t>
            </a:r>
          </a:p>
          <a:p>
            <a:pPr lvl="1"/>
            <a:r>
              <a:rPr lang="en-NZ" dirty="0" smtClean="0"/>
              <a:t>Return by bus to Financial Centre</a:t>
            </a:r>
          </a:p>
          <a:p>
            <a:pPr marL="0" indent="0">
              <a:buNone/>
            </a:pPr>
            <a:endParaRPr lang="en-NZ" dirty="0" smtClean="0"/>
          </a:p>
          <a:p>
            <a:pPr lvl="1"/>
            <a:endParaRPr lang="en-NZ" dirty="0"/>
          </a:p>
        </p:txBody>
      </p:sp>
      <p:pic>
        <p:nvPicPr>
          <p:cNvPr id="4" name="Picture 3" descr="DG logo letterhead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7001853" y="452718"/>
            <a:ext cx="3048000" cy="1009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446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NZ" dirty="0" smtClean="0"/>
              <a:t>Agenda</a:t>
            </a:r>
            <a:r>
              <a:rPr lang="en-NZ" dirty="0"/>
              <a:t/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15</a:t>
            </a:r>
            <a:r>
              <a:rPr lang="en-NZ" baseline="30000" dirty="0" smtClean="0"/>
              <a:t>th</a:t>
            </a:r>
            <a:r>
              <a:rPr lang="en-NZ" dirty="0" smtClean="0"/>
              <a:t> August</a:t>
            </a:r>
          </a:p>
          <a:p>
            <a:pPr lvl="1"/>
            <a:r>
              <a:rPr lang="en-NZ" dirty="0" smtClean="0">
                <a:solidFill>
                  <a:srgbClr val="FF0000"/>
                </a:solidFill>
              </a:rPr>
              <a:t>8.00am start </a:t>
            </a:r>
            <a:r>
              <a:rPr lang="en-NZ" dirty="0" smtClean="0"/>
              <a:t>at DGDC offices</a:t>
            </a:r>
          </a:p>
          <a:p>
            <a:pPr lvl="1"/>
            <a:r>
              <a:rPr lang="en-NZ" dirty="0" smtClean="0"/>
              <a:t>Bus to </a:t>
            </a:r>
            <a:r>
              <a:rPr lang="en-NZ" dirty="0" err="1" smtClean="0"/>
              <a:t>Wotten</a:t>
            </a:r>
            <a:r>
              <a:rPr lang="en-NZ" dirty="0" smtClean="0"/>
              <a:t> Waven wellpad.  Walk/hike to cliff area of reinjection line</a:t>
            </a:r>
          </a:p>
          <a:p>
            <a:pPr lvl="1"/>
            <a:r>
              <a:rPr lang="en-NZ" dirty="0" smtClean="0"/>
              <a:t>Walk to gorge crossing between </a:t>
            </a:r>
            <a:r>
              <a:rPr lang="en-NZ" dirty="0" err="1" smtClean="0"/>
              <a:t>Wotten</a:t>
            </a:r>
            <a:r>
              <a:rPr lang="en-NZ" dirty="0" smtClean="0"/>
              <a:t> Waven and Trafalgar</a:t>
            </a:r>
          </a:p>
          <a:p>
            <a:pPr lvl="1"/>
            <a:r>
              <a:rPr lang="en-NZ" dirty="0" smtClean="0"/>
              <a:t>Bus to Trafalgar wellpad</a:t>
            </a:r>
          </a:p>
          <a:p>
            <a:pPr lvl="1"/>
            <a:r>
              <a:rPr lang="en-NZ" dirty="0" smtClean="0"/>
              <a:t>Bus return to lunch </a:t>
            </a:r>
          </a:p>
          <a:p>
            <a:pPr lvl="1"/>
            <a:r>
              <a:rPr lang="en-NZ" dirty="0" smtClean="0"/>
              <a:t>Return by bus to Financial Centre</a:t>
            </a:r>
          </a:p>
          <a:p>
            <a:pPr lvl="1"/>
            <a:r>
              <a:rPr lang="en-NZ" dirty="0" smtClean="0"/>
              <a:t>Question and Answer session</a:t>
            </a:r>
          </a:p>
          <a:p>
            <a:pPr lvl="1"/>
            <a:r>
              <a:rPr lang="en-NZ" dirty="0" smtClean="0"/>
              <a:t>Close</a:t>
            </a:r>
          </a:p>
          <a:p>
            <a:pPr lvl="1"/>
            <a:endParaRPr lang="en-NZ" dirty="0" smtClean="0"/>
          </a:p>
          <a:p>
            <a:endParaRPr lang="en-NZ" dirty="0" smtClean="0"/>
          </a:p>
          <a:p>
            <a:pPr lvl="1"/>
            <a:endParaRPr lang="en-NZ" dirty="0"/>
          </a:p>
        </p:txBody>
      </p:sp>
      <p:pic>
        <p:nvPicPr>
          <p:cNvPr id="4" name="Picture 3" descr="DG logo letterhead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7001853" y="452718"/>
            <a:ext cx="3048000" cy="1009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646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NZ" dirty="0"/>
              <a:t>Reason/objective </a:t>
            </a:r>
            <a:br>
              <a:rPr lang="en-NZ" dirty="0"/>
            </a:br>
            <a:r>
              <a:rPr lang="en-NZ" dirty="0"/>
              <a:t>of project</a:t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Reduction of high electricity tariff rates </a:t>
            </a:r>
          </a:p>
          <a:p>
            <a:r>
              <a:rPr lang="en-NZ" dirty="0"/>
              <a:t>Reduction or elimination of use of diesel fuel oil generation</a:t>
            </a:r>
          </a:p>
          <a:p>
            <a:r>
              <a:rPr lang="en-NZ" dirty="0"/>
              <a:t>Increase price certainty in electricity tariffs – diesel fuel oil varies in cost</a:t>
            </a:r>
          </a:p>
          <a:p>
            <a:r>
              <a:rPr lang="en-NZ" dirty="0"/>
              <a:t>Overall effect – make Dominica a more attractive place to do business &amp; reduce cost burden to community</a:t>
            </a:r>
          </a:p>
          <a:p>
            <a:r>
              <a:rPr lang="en-NZ" dirty="0"/>
              <a:t>Increase resilience – Dominica has objective to be World’s first climate resilient nation.  Geothermal plant must be designed and built with high resilience &amp; high reliability</a:t>
            </a:r>
          </a:p>
          <a:p>
            <a:r>
              <a:rPr lang="en-NZ" dirty="0"/>
              <a:t>Reduce carbon footprint by maximising use of renewable energy</a:t>
            </a:r>
          </a:p>
        </p:txBody>
      </p:sp>
      <p:pic>
        <p:nvPicPr>
          <p:cNvPr id="4" name="Picture 3" descr="DG logo letterhead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7001853" y="452718"/>
            <a:ext cx="3048000" cy="1009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238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NZ" dirty="0"/>
              <a:t>Technical restrictions </a:t>
            </a:r>
            <a:br>
              <a:rPr lang="en-NZ" dirty="0"/>
            </a:br>
            <a:r>
              <a:rPr lang="en-NZ" dirty="0"/>
              <a:t>on project</a:t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Dominica has network restrictions brought about by sole use of 11kV for both “network” and distribution</a:t>
            </a:r>
          </a:p>
          <a:p>
            <a:r>
              <a:rPr lang="en-NZ" dirty="0"/>
              <a:t>Bulk of power distribution and consumption around Roseau. Average load around 11MW at present, peak at </a:t>
            </a:r>
            <a:r>
              <a:rPr lang="en-NZ" dirty="0" smtClean="0"/>
              <a:t>14.8MW</a:t>
            </a:r>
            <a:endParaRPr lang="en-NZ" dirty="0"/>
          </a:p>
          <a:p>
            <a:r>
              <a:rPr lang="en-NZ" dirty="0"/>
              <a:t>Very limited ability to move power from south to north over 11kV</a:t>
            </a:r>
          </a:p>
          <a:p>
            <a:r>
              <a:rPr lang="en-NZ" dirty="0"/>
              <a:t>Largest generator on island at present is 3.5MW</a:t>
            </a:r>
          </a:p>
          <a:p>
            <a:r>
              <a:rPr lang="en-NZ" dirty="0"/>
              <a:t>Only one production well available at present – comfortably produce 7MW</a:t>
            </a:r>
          </a:p>
          <a:p>
            <a:r>
              <a:rPr lang="en-NZ" dirty="0"/>
              <a:t>Putting all this together is the basis for the </a:t>
            </a:r>
            <a:r>
              <a:rPr lang="en-NZ" dirty="0" err="1"/>
              <a:t>RfB</a:t>
            </a:r>
            <a:r>
              <a:rPr lang="en-NZ" dirty="0"/>
              <a:t> requirements for the generator size and quantity</a:t>
            </a:r>
          </a:p>
        </p:txBody>
      </p:sp>
      <p:pic>
        <p:nvPicPr>
          <p:cNvPr id="4" name="Picture 3" descr="DG logo letterhead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7001853" y="452718"/>
            <a:ext cx="3048000" cy="1009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545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NZ" dirty="0"/>
              <a:t>DGDCs role now and </a:t>
            </a:r>
            <a:br>
              <a:rPr lang="en-NZ" dirty="0"/>
            </a:br>
            <a:r>
              <a:rPr lang="en-NZ" dirty="0"/>
              <a:t>going forward</a:t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DGDC is a private “special purpose” company with its own Board </a:t>
            </a:r>
          </a:p>
          <a:p>
            <a:r>
              <a:rPr lang="en-NZ" dirty="0"/>
              <a:t>It was created in 2017 to ensure it could operate free from direct Government oversight</a:t>
            </a:r>
          </a:p>
          <a:p>
            <a:r>
              <a:rPr lang="en-NZ" dirty="0"/>
              <a:t>It is 100% owned by the Government of the Commonwealth of Dominica (GoCD)</a:t>
            </a:r>
          </a:p>
          <a:p>
            <a:r>
              <a:rPr lang="en-NZ" dirty="0"/>
              <a:t>Equity (wells, land, WB finance) are transferred from GoCD to the DGDC under a Subsidiary Agreement</a:t>
            </a:r>
          </a:p>
          <a:p>
            <a:r>
              <a:rPr lang="en-NZ" dirty="0"/>
              <a:t>DGDC is the Employer in the context of the EPC contract</a:t>
            </a:r>
          </a:p>
          <a:p>
            <a:r>
              <a:rPr lang="en-NZ" dirty="0"/>
              <a:t>DGDC will continue to own and manage the assets as they are constructed and then operated</a:t>
            </a:r>
          </a:p>
        </p:txBody>
      </p:sp>
      <p:pic>
        <p:nvPicPr>
          <p:cNvPr id="4" name="Picture 3" descr="DG logo letterhead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7001853" y="452718"/>
            <a:ext cx="3048000" cy="1009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254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NZ" dirty="0"/>
              <a:t>History to date</a:t>
            </a:r>
            <a:br>
              <a:rPr lang="en-NZ" dirty="0"/>
            </a:b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NZ" dirty="0"/>
              <a:t>Wells drilled by IDC using </a:t>
            </a:r>
            <a:r>
              <a:rPr lang="en-NZ" dirty="0" err="1"/>
              <a:t>AfD</a:t>
            </a:r>
            <a:r>
              <a:rPr lang="en-NZ" dirty="0"/>
              <a:t> funding.  </a:t>
            </a:r>
          </a:p>
          <a:p>
            <a:r>
              <a:rPr lang="en-NZ" dirty="0"/>
              <a:t>Three slim-holes drilled initially: WW-01, WW-02 and WW-03</a:t>
            </a:r>
          </a:p>
          <a:p>
            <a:r>
              <a:rPr lang="en-NZ" dirty="0"/>
              <a:t>Two full bore wells then drilled: WW-R1, WW-P1</a:t>
            </a:r>
          </a:p>
          <a:p>
            <a:r>
              <a:rPr lang="en-NZ" dirty="0"/>
              <a:t>WW-P1 was flow tested in June 2014</a:t>
            </a:r>
          </a:p>
          <a:p>
            <a:r>
              <a:rPr lang="en-NZ" dirty="0"/>
              <a:t>Feasibility studies undertaken informed project scope</a:t>
            </a:r>
          </a:p>
          <a:p>
            <a:r>
              <a:rPr lang="en-NZ" dirty="0"/>
              <a:t>GoCD initially went down route of an IPP</a:t>
            </a:r>
          </a:p>
          <a:p>
            <a:r>
              <a:rPr lang="en-NZ" dirty="0"/>
              <a:t>GoCD then reassessed and decide to go with present model</a:t>
            </a:r>
          </a:p>
          <a:p>
            <a:r>
              <a:rPr lang="en-NZ" dirty="0"/>
              <a:t>DGDC formed in 2017</a:t>
            </a:r>
          </a:p>
          <a:p>
            <a:r>
              <a:rPr lang="en-NZ" dirty="0"/>
              <a:t>Hurricane Maria in September 2017 delayed project approx. 1 year but caused no notable damage to DGDC assets</a:t>
            </a:r>
          </a:p>
          <a:p>
            <a:r>
              <a:rPr lang="en-NZ" dirty="0"/>
              <a:t>ESIA completed in 2018 </a:t>
            </a:r>
          </a:p>
          <a:p>
            <a:r>
              <a:rPr lang="en-NZ" dirty="0"/>
              <a:t>World Bank financing approved May 2019</a:t>
            </a:r>
          </a:p>
        </p:txBody>
      </p:sp>
      <p:pic>
        <p:nvPicPr>
          <p:cNvPr id="4" name="Picture 3" descr="DG logo letterhead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7001853" y="452718"/>
            <a:ext cx="3048000" cy="1009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525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NZ" dirty="0"/>
              <a:t>UNESCO site / </a:t>
            </a:r>
            <a:br>
              <a:rPr lang="en-NZ" dirty="0"/>
            </a:br>
            <a:r>
              <a:rPr lang="en-NZ" dirty="0"/>
              <a:t>Significance of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Project site is in proximity to UNESCO world heritage site of the </a:t>
            </a:r>
            <a:r>
              <a:rPr lang="en-NZ" dirty="0" err="1"/>
              <a:t>Morne</a:t>
            </a:r>
            <a:r>
              <a:rPr lang="en-NZ" dirty="0"/>
              <a:t> Trois Pitons National Park.  </a:t>
            </a:r>
          </a:p>
          <a:p>
            <a:r>
              <a:rPr lang="en-NZ" dirty="0"/>
              <a:t>A buffer zone exists between park and project Site</a:t>
            </a:r>
          </a:p>
          <a:p>
            <a:r>
              <a:rPr lang="en-NZ" dirty="0"/>
              <a:t>Trafalgar, Laudat / </a:t>
            </a:r>
            <a:r>
              <a:rPr lang="en-NZ" dirty="0" err="1"/>
              <a:t>Titou</a:t>
            </a:r>
            <a:r>
              <a:rPr lang="en-NZ" dirty="0"/>
              <a:t> Gorge is significant tourist area with numerous attractions in close proximity to the plant Site</a:t>
            </a:r>
          </a:p>
          <a:p>
            <a:r>
              <a:rPr lang="en-NZ" dirty="0"/>
              <a:t>In tourist season (January to June) one or more cruise ships arrive every weekday and many of the passengers will visit Trafalgar, Laudat / </a:t>
            </a:r>
            <a:r>
              <a:rPr lang="en-NZ" dirty="0" err="1"/>
              <a:t>Titou</a:t>
            </a:r>
            <a:r>
              <a:rPr lang="en-NZ" dirty="0"/>
              <a:t> Gorge areas.  Numerous mini buses will make the trip to </a:t>
            </a:r>
            <a:r>
              <a:rPr lang="en-NZ" dirty="0" err="1"/>
              <a:t>Titou</a:t>
            </a:r>
            <a:r>
              <a:rPr lang="en-NZ" dirty="0"/>
              <a:t> and Laudat every day carrying tourists</a:t>
            </a:r>
          </a:p>
          <a:p>
            <a:r>
              <a:rPr lang="en-NZ" dirty="0"/>
              <a:t>As consequence of above, more effort than usual is required to minimise impact of construction</a:t>
            </a:r>
          </a:p>
        </p:txBody>
      </p:sp>
      <p:pic>
        <p:nvPicPr>
          <p:cNvPr id="4" name="Picture 3" descr="DG logo letterhead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7001853" y="452718"/>
            <a:ext cx="3048000" cy="1009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01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NZ" dirty="0"/>
              <a:t>Local communities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NZ" dirty="0"/>
              <a:t>Project Site is in proximity to three local communities:</a:t>
            </a:r>
          </a:p>
          <a:p>
            <a:pPr lvl="1"/>
            <a:r>
              <a:rPr lang="en-NZ" dirty="0"/>
              <a:t>Laudat</a:t>
            </a:r>
          </a:p>
          <a:p>
            <a:pPr lvl="1"/>
            <a:r>
              <a:rPr lang="en-NZ" dirty="0"/>
              <a:t>Trafalgar</a:t>
            </a:r>
          </a:p>
          <a:p>
            <a:pPr lvl="1"/>
            <a:r>
              <a:rPr lang="en-NZ" dirty="0" err="1"/>
              <a:t>Wotten</a:t>
            </a:r>
            <a:r>
              <a:rPr lang="en-NZ" dirty="0"/>
              <a:t> Waven</a:t>
            </a:r>
          </a:p>
          <a:p>
            <a:r>
              <a:rPr lang="en-NZ" dirty="0"/>
              <a:t>Local communities have been extensively consulted and to date are generally in support of the project</a:t>
            </a:r>
          </a:p>
          <a:p>
            <a:r>
              <a:rPr lang="en-NZ" dirty="0"/>
              <a:t>It is recognised that the impact during construction from increased traffic, increased numbers of people, will be significant</a:t>
            </a:r>
          </a:p>
          <a:p>
            <a:r>
              <a:rPr lang="en-NZ" dirty="0"/>
              <a:t>It is very important that the EPC contractor and the project are “good neighbours” throughout. </a:t>
            </a:r>
          </a:p>
          <a:p>
            <a:r>
              <a:rPr lang="en-NZ" dirty="0"/>
              <a:t>DGDC is and will continue to be, the point of official contact between the Project the Communities</a:t>
            </a:r>
          </a:p>
        </p:txBody>
      </p:sp>
      <p:pic>
        <p:nvPicPr>
          <p:cNvPr id="4" name="Picture 3" descr="DG logo letterhead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7001853" y="452718"/>
            <a:ext cx="3048000" cy="1009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6724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260</TotalTime>
  <Words>1612</Words>
  <Application>Microsoft Office PowerPoint</Application>
  <PresentationFormat>Widescreen</PresentationFormat>
  <Paragraphs>159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Century Gothic</vt:lpstr>
      <vt:lpstr>Wingdings 3</vt:lpstr>
      <vt:lpstr>Ion</vt:lpstr>
      <vt:lpstr>EPC Contract – Pre-bid Meeting Presentation</vt:lpstr>
      <vt:lpstr>Agenda </vt:lpstr>
      <vt:lpstr>Agenda </vt:lpstr>
      <vt:lpstr>Reason/objective  of project </vt:lpstr>
      <vt:lpstr>Technical restrictions  on project </vt:lpstr>
      <vt:lpstr>DGDCs role now and  going forward </vt:lpstr>
      <vt:lpstr>History to date </vt:lpstr>
      <vt:lpstr>UNESCO site /  Significance of Area</vt:lpstr>
      <vt:lpstr>Local communities</vt:lpstr>
      <vt:lpstr>ESIA</vt:lpstr>
      <vt:lpstr>DOMLECs involvement</vt:lpstr>
      <vt:lpstr>Land acquisition </vt:lpstr>
      <vt:lpstr>O&amp;M contract</vt:lpstr>
      <vt:lpstr>RfB Document Overview</vt:lpstr>
      <vt:lpstr>RfB Highlights</vt:lpstr>
      <vt:lpstr>Expected Timeline</vt:lpstr>
      <vt:lpstr>Contract execution &amp; Jacobs role</vt:lpstr>
      <vt:lpstr>H&amp;S for Site Visit - Hazards</vt:lpstr>
      <vt:lpstr>H&amp;S for Site Visit - Hazards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EPC Contract – Pre-bid Meeting Presentation</dc:title>
  <dc:creator>Mark Tomkins</dc:creator>
  <cp:lastModifiedBy>Mark Tomkins</cp:lastModifiedBy>
  <cp:revision>43</cp:revision>
  <dcterms:created xsi:type="dcterms:W3CDTF">2019-08-09T18:39:56Z</dcterms:created>
  <dcterms:modified xsi:type="dcterms:W3CDTF">2019-08-14T12:00:23Z</dcterms:modified>
</cp:coreProperties>
</file>